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539" r:id="rId2"/>
    <p:sldId id="552" r:id="rId3"/>
    <p:sldId id="551" r:id="rId4"/>
    <p:sldId id="2306" r:id="rId5"/>
    <p:sldId id="550" r:id="rId6"/>
    <p:sldId id="2308" r:id="rId7"/>
    <p:sldId id="542" r:id="rId8"/>
    <p:sldId id="55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A46CA3-ACFF-484B-8202-6018A63DFED9}" v="1" dt="2023-04-26T17:29:09.2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7" autoAdjust="0"/>
    <p:restoredTop sz="96327"/>
  </p:normalViewPr>
  <p:slideViewPr>
    <p:cSldViewPr snapToGrid="0">
      <p:cViewPr varScale="1">
        <p:scale>
          <a:sx n="57" d="100"/>
          <a:sy n="57" d="100"/>
        </p:scale>
        <p:origin x="108" y="1434"/>
      </p:cViewPr>
      <p:guideLst>
        <p:guide orient="horz" pos="2160"/>
        <p:guide pos="3840"/>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2911303-9338-4497-ADB4-33BF2DF57400}" type="datetimeFigureOut">
              <a:rPr lang="en-US" smtClean="0"/>
              <a:t>5/31/2023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9CE6599-6A3E-4B9B-AD59-7E2009739402}" type="slidenum">
              <a:rPr lang="en-US" smtClean="0"/>
              <a:t>‹#›</a:t>
            </a:fld>
            <a:endParaRPr lang="en-US"/>
          </a:p>
        </p:txBody>
      </p:sp>
    </p:spTree>
    <p:extLst>
      <p:ext uri="{BB962C8B-B14F-4D97-AF65-F5344CB8AC3E}">
        <p14:creationId xmlns:p14="http://schemas.microsoft.com/office/powerpoint/2010/main" val="2019731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5A2FAC-343E-41A9-BB85-DDE22E21CAFE}" type="datetimeFigureOut">
              <a:rPr lang="en-US" smtClean="0"/>
              <a:t>5/31/2023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44F641-7FE3-4A30-AF3D-F38172315C83}" type="slidenum">
              <a:rPr lang="en-US" smtClean="0"/>
              <a:t>‹#›</a:t>
            </a:fld>
            <a:endParaRPr lang="en-US"/>
          </a:p>
        </p:txBody>
      </p:sp>
    </p:spTree>
    <p:extLst>
      <p:ext uri="{BB962C8B-B14F-4D97-AF65-F5344CB8AC3E}">
        <p14:creationId xmlns:p14="http://schemas.microsoft.com/office/powerpoint/2010/main" val="4267468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12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30000"/>
              </a:spcBef>
              <a:defRPr sz="1200">
                <a:solidFill>
                  <a:schemeClr val="tx1"/>
                </a:solidFill>
                <a:latin typeface="Times New Roman" panose="02020603050405020304" pitchFamily="18" charset="0"/>
              </a:defRPr>
            </a:lvl1pPr>
            <a:lvl2pPr marL="742950" indent="-285750" defTabSz="912813">
              <a:spcBef>
                <a:spcPct val="30000"/>
              </a:spcBef>
              <a:defRPr sz="1200">
                <a:solidFill>
                  <a:schemeClr val="tx1"/>
                </a:solidFill>
                <a:latin typeface="Times New Roman" panose="02020603050405020304" pitchFamily="18" charset="0"/>
              </a:defRPr>
            </a:lvl2pPr>
            <a:lvl3pPr marL="1143000" indent="-228600" defTabSz="912813">
              <a:spcBef>
                <a:spcPct val="30000"/>
              </a:spcBef>
              <a:defRPr sz="1200">
                <a:solidFill>
                  <a:schemeClr val="tx1"/>
                </a:solidFill>
                <a:latin typeface="Times New Roman" panose="02020603050405020304" pitchFamily="18" charset="0"/>
              </a:defRPr>
            </a:lvl3pPr>
            <a:lvl4pPr marL="1600200" indent="-228600" defTabSz="912813">
              <a:spcBef>
                <a:spcPct val="30000"/>
              </a:spcBef>
              <a:defRPr sz="1200">
                <a:solidFill>
                  <a:schemeClr val="tx1"/>
                </a:solidFill>
                <a:latin typeface="Times New Roman" panose="02020603050405020304" pitchFamily="18" charset="0"/>
              </a:defRPr>
            </a:lvl4pPr>
            <a:lvl5pPr marL="2057400" indent="-228600" defTabSz="912813">
              <a:spcBef>
                <a:spcPct val="30000"/>
              </a:spcBef>
              <a:defRPr sz="1200">
                <a:solidFill>
                  <a:schemeClr val="tx1"/>
                </a:solidFill>
                <a:latin typeface="Times New Roman" panose="02020603050405020304" pitchFamily="18" charset="0"/>
              </a:defRPr>
            </a:lvl5pPr>
            <a:lvl6pPr marL="2514600" indent="-228600" defTabSz="91281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1281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1281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12813"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7171" name="Rectangle 512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30000"/>
              </a:spcBef>
              <a:defRPr sz="1200">
                <a:solidFill>
                  <a:schemeClr val="tx1"/>
                </a:solidFill>
                <a:latin typeface="Times New Roman" panose="02020603050405020304" pitchFamily="18" charset="0"/>
              </a:defRPr>
            </a:lvl1pPr>
            <a:lvl2pPr marL="742950" indent="-285750" defTabSz="912813">
              <a:spcBef>
                <a:spcPct val="30000"/>
              </a:spcBef>
              <a:defRPr sz="1200">
                <a:solidFill>
                  <a:schemeClr val="tx1"/>
                </a:solidFill>
                <a:latin typeface="Times New Roman" panose="02020603050405020304" pitchFamily="18" charset="0"/>
              </a:defRPr>
            </a:lvl2pPr>
            <a:lvl3pPr marL="1143000" indent="-228600" defTabSz="912813">
              <a:spcBef>
                <a:spcPct val="30000"/>
              </a:spcBef>
              <a:defRPr sz="1200">
                <a:solidFill>
                  <a:schemeClr val="tx1"/>
                </a:solidFill>
                <a:latin typeface="Times New Roman" panose="02020603050405020304" pitchFamily="18" charset="0"/>
              </a:defRPr>
            </a:lvl3pPr>
            <a:lvl4pPr marL="1600200" indent="-228600" defTabSz="912813">
              <a:spcBef>
                <a:spcPct val="30000"/>
              </a:spcBef>
              <a:defRPr sz="1200">
                <a:solidFill>
                  <a:schemeClr val="tx1"/>
                </a:solidFill>
                <a:latin typeface="Times New Roman" panose="02020603050405020304" pitchFamily="18" charset="0"/>
              </a:defRPr>
            </a:lvl4pPr>
            <a:lvl5pPr marL="2057400" indent="-228600" defTabSz="912813">
              <a:spcBef>
                <a:spcPct val="30000"/>
              </a:spcBef>
              <a:defRPr sz="1200">
                <a:solidFill>
                  <a:schemeClr val="tx1"/>
                </a:solidFill>
                <a:latin typeface="Times New Roman" panose="02020603050405020304" pitchFamily="18" charset="0"/>
              </a:defRPr>
            </a:lvl5pPr>
            <a:lvl6pPr marL="2514600" indent="-228600" defTabSz="91281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1281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1281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12813"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C033-FA6D-406D-BA41-8BEBF392AA36}"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2813"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p:txBody>
      </p:sp>
      <p:sp>
        <p:nvSpPr>
          <p:cNvPr id="7172" name="Rectangle 2"/>
          <p:cNvSpPr>
            <a:spLocks noGrp="1" noRot="1" noChangeAspect="1" noChangeArrowheads="1" noTextEdit="1"/>
          </p:cNvSpPr>
          <p:nvPr>
            <p:ph type="sldImg"/>
          </p:nvPr>
        </p:nvSpPr>
        <p:spPr>
          <a:xfrm>
            <a:off x="1028700" y="547688"/>
            <a:ext cx="4935538" cy="3702050"/>
          </a:xfrm>
          <a:ln w="12700" cap="flat">
            <a:solidFill>
              <a:schemeClr val="tx1"/>
            </a:solidFill>
          </a:ln>
        </p:spPr>
      </p:sp>
      <p:sp>
        <p:nvSpPr>
          <p:cNvPr id="7173" name="Rectangle 3"/>
          <p:cNvSpPr>
            <a:spLocks noGrp="1" noChangeArrowheads="1"/>
          </p:cNvSpPr>
          <p:nvPr>
            <p:ph type="body" idx="1"/>
          </p:nvPr>
        </p:nvSpPr>
        <p:spPr>
          <a:xfrm>
            <a:off x="901700" y="4410075"/>
            <a:ext cx="5178425" cy="41925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524" tIns="42996" rIns="87524" bIns="42996"/>
          <a:lstStyle/>
          <a:p>
            <a:pPr eaLnBrk="1" hangingPunct="1"/>
            <a:endParaRPr lang="en-GB" altLang="en-US" dirty="0"/>
          </a:p>
        </p:txBody>
      </p:sp>
    </p:spTree>
    <p:extLst>
      <p:ext uri="{BB962C8B-B14F-4D97-AF65-F5344CB8AC3E}">
        <p14:creationId xmlns:p14="http://schemas.microsoft.com/office/powerpoint/2010/main" val="2075141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4FBDB7F-60AF-470D-B51A-3061A722EDBE}" type="datetimeFigureOut">
              <a:rPr lang="en-US" smtClean="0"/>
              <a:t>5/31/2023</a:t>
            </a:fld>
            <a:endParaRPr lang="en-US"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419370C-8A98-461A-8927-407E76165674}" type="slidenum">
              <a:rPr lang="en-US" smtClean="0"/>
              <a:t>‹#›</a:t>
            </a:fld>
            <a:endParaRPr lang="en-US"/>
          </a:p>
        </p:txBody>
      </p:sp>
    </p:spTree>
    <p:extLst>
      <p:ext uri="{BB962C8B-B14F-4D97-AF65-F5344CB8AC3E}">
        <p14:creationId xmlns:p14="http://schemas.microsoft.com/office/powerpoint/2010/main" val="3406332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42901"/>
            <a:ext cx="10515600" cy="1347788"/>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4FBDB7F-60AF-470D-B51A-3061A722EDBE}" type="datetimeFigureOut">
              <a:rPr lang="en-US" smtClean="0"/>
              <a:t>5/31/2023</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419370C-8A98-461A-8927-407E76165674}" type="slidenum">
              <a:rPr lang="en-US" smtClean="0"/>
              <a:t>‹#›</a:t>
            </a:fld>
            <a:endParaRPr lang="en-US"/>
          </a:p>
        </p:txBody>
      </p:sp>
    </p:spTree>
    <p:extLst>
      <p:ext uri="{BB962C8B-B14F-4D97-AF65-F5344CB8AC3E}">
        <p14:creationId xmlns:p14="http://schemas.microsoft.com/office/powerpoint/2010/main" val="3261420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4FBDB7F-60AF-470D-B51A-3061A722EDBE}" type="datetimeFigureOut">
              <a:rPr lang="en-US" smtClean="0"/>
              <a:t>5/31/2023</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419370C-8A98-461A-8927-407E76165674}" type="slidenum">
              <a:rPr lang="en-US" smtClean="0"/>
              <a:t>‹#›</a:t>
            </a:fld>
            <a:endParaRPr lang="en-US"/>
          </a:p>
        </p:txBody>
      </p:sp>
    </p:spTree>
    <p:extLst>
      <p:ext uri="{BB962C8B-B14F-4D97-AF65-F5344CB8AC3E}">
        <p14:creationId xmlns:p14="http://schemas.microsoft.com/office/powerpoint/2010/main" val="28903328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635339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42901"/>
            <a:ext cx="10515600" cy="1347788"/>
          </a:xfrm>
          <a:prstGeom prst="rect">
            <a:avLst/>
          </a:prstGeo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4FBDB7F-60AF-470D-B51A-3061A722EDBE}" type="datetimeFigureOut">
              <a:rPr lang="en-US" smtClean="0"/>
              <a:t>5/31/2023</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419370C-8A98-461A-8927-407E76165674}" type="slidenum">
              <a:rPr lang="en-US" smtClean="0"/>
              <a:t>‹#›</a:t>
            </a:fld>
            <a:endParaRPr lang="en-US"/>
          </a:p>
        </p:txBody>
      </p:sp>
    </p:spTree>
    <p:extLst>
      <p:ext uri="{BB962C8B-B14F-4D97-AF65-F5344CB8AC3E}">
        <p14:creationId xmlns:p14="http://schemas.microsoft.com/office/powerpoint/2010/main" val="179321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4FBDB7F-60AF-470D-B51A-3061A722EDBE}" type="datetimeFigureOut">
              <a:rPr lang="en-US" smtClean="0"/>
              <a:t>5/31/2023</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419370C-8A98-461A-8927-407E76165674}" type="slidenum">
              <a:rPr lang="en-US" smtClean="0"/>
              <a:t>‹#›</a:t>
            </a:fld>
            <a:endParaRPr lang="en-US"/>
          </a:p>
        </p:txBody>
      </p:sp>
    </p:spTree>
    <p:extLst>
      <p:ext uri="{BB962C8B-B14F-4D97-AF65-F5344CB8AC3E}">
        <p14:creationId xmlns:p14="http://schemas.microsoft.com/office/powerpoint/2010/main" val="2831428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42901"/>
            <a:ext cx="10515600" cy="1347788"/>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C4FBDB7F-60AF-470D-B51A-3061A722EDBE}" type="datetimeFigureOut">
              <a:rPr lang="en-US" smtClean="0"/>
              <a:t>5/31/2023</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0419370C-8A98-461A-8927-407E76165674}" type="slidenum">
              <a:rPr lang="en-US" smtClean="0"/>
              <a:t>‹#›</a:t>
            </a:fld>
            <a:endParaRPr lang="en-US"/>
          </a:p>
        </p:txBody>
      </p:sp>
    </p:spTree>
    <p:extLst>
      <p:ext uri="{BB962C8B-B14F-4D97-AF65-F5344CB8AC3E}">
        <p14:creationId xmlns:p14="http://schemas.microsoft.com/office/powerpoint/2010/main" val="3458899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C4FBDB7F-60AF-470D-B51A-3061A722EDBE}" type="datetimeFigureOut">
              <a:rPr lang="en-US" smtClean="0"/>
              <a:t>5/31/2023</a:t>
            </a:fld>
            <a:endParaRPr 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0419370C-8A98-461A-8927-407E76165674}" type="slidenum">
              <a:rPr lang="en-US" smtClean="0"/>
              <a:t>‹#›</a:t>
            </a:fld>
            <a:endParaRPr lang="en-US"/>
          </a:p>
        </p:txBody>
      </p:sp>
    </p:spTree>
    <p:extLst>
      <p:ext uri="{BB962C8B-B14F-4D97-AF65-F5344CB8AC3E}">
        <p14:creationId xmlns:p14="http://schemas.microsoft.com/office/powerpoint/2010/main" val="960517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42901"/>
            <a:ext cx="10515600" cy="1347788"/>
          </a:xfrm>
          <a:prstGeom prst="rect">
            <a:avLst/>
          </a:prstGeom>
        </p:spPr>
        <p:txBody>
          <a:bodyPr/>
          <a:lstStyle/>
          <a:p>
            <a:r>
              <a:rPr lang="en-US" dirty="0"/>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C4FBDB7F-60AF-470D-B51A-3061A722EDBE}" type="datetimeFigureOut">
              <a:rPr lang="en-US" smtClean="0"/>
              <a:t>5/31/2023</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0419370C-8A98-461A-8927-407E76165674}" type="slidenum">
              <a:rPr lang="en-US" smtClean="0"/>
              <a:t>‹#›</a:t>
            </a:fld>
            <a:endParaRPr lang="en-US"/>
          </a:p>
        </p:txBody>
      </p:sp>
    </p:spTree>
    <p:extLst>
      <p:ext uri="{BB962C8B-B14F-4D97-AF65-F5344CB8AC3E}">
        <p14:creationId xmlns:p14="http://schemas.microsoft.com/office/powerpoint/2010/main" val="1452021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C4FBDB7F-60AF-470D-B51A-3061A722EDBE}" type="datetimeFigureOut">
              <a:rPr lang="en-US" smtClean="0"/>
              <a:t>5/31/2023</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0419370C-8A98-461A-8927-407E76165674}" type="slidenum">
              <a:rPr lang="en-US" smtClean="0"/>
              <a:t>‹#›</a:t>
            </a:fld>
            <a:endParaRPr lang="en-US"/>
          </a:p>
        </p:txBody>
      </p:sp>
    </p:spTree>
    <p:extLst>
      <p:ext uri="{BB962C8B-B14F-4D97-AF65-F5344CB8AC3E}">
        <p14:creationId xmlns:p14="http://schemas.microsoft.com/office/powerpoint/2010/main" val="1909487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C4FBDB7F-60AF-470D-B51A-3061A722EDBE}" type="datetimeFigureOut">
              <a:rPr lang="en-US" smtClean="0"/>
              <a:t>5/31/2023</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0419370C-8A98-461A-8927-407E76165674}" type="slidenum">
              <a:rPr lang="en-US" smtClean="0"/>
              <a:t>‹#›</a:t>
            </a:fld>
            <a:endParaRPr lang="en-US"/>
          </a:p>
        </p:txBody>
      </p:sp>
    </p:spTree>
    <p:extLst>
      <p:ext uri="{BB962C8B-B14F-4D97-AF65-F5344CB8AC3E}">
        <p14:creationId xmlns:p14="http://schemas.microsoft.com/office/powerpoint/2010/main" val="2350011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C4FBDB7F-60AF-470D-B51A-3061A722EDBE}" type="datetimeFigureOut">
              <a:rPr lang="en-US" smtClean="0"/>
              <a:t>5/31/2023</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0419370C-8A98-461A-8927-407E76165674}" type="slidenum">
              <a:rPr lang="en-US" smtClean="0"/>
              <a:t>‹#›</a:t>
            </a:fld>
            <a:endParaRPr lang="en-US"/>
          </a:p>
        </p:txBody>
      </p:sp>
    </p:spTree>
    <p:extLst>
      <p:ext uri="{BB962C8B-B14F-4D97-AF65-F5344CB8AC3E}">
        <p14:creationId xmlns:p14="http://schemas.microsoft.com/office/powerpoint/2010/main" val="2394303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9" descr="image001"/>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9900" y="395934"/>
            <a:ext cx="1216876"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0648950" y="393701"/>
            <a:ext cx="1409700" cy="115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12"/>
          <p:cNvSpPr>
            <a:spLocks noChangeShapeType="1"/>
          </p:cNvSpPr>
          <p:nvPr userDrawn="1"/>
        </p:nvSpPr>
        <p:spPr bwMode="auto">
          <a:xfrm flipV="1">
            <a:off x="1884363" y="1119188"/>
            <a:ext cx="8434387" cy="1587"/>
          </a:xfrm>
          <a:prstGeom prst="line">
            <a:avLst/>
          </a:prstGeom>
          <a:noFill/>
          <a:ln w="47625" cmpd="thickThin">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 name="Rectangle 20"/>
          <p:cNvSpPr>
            <a:spLocks noChangeArrowheads="1"/>
          </p:cNvSpPr>
          <p:nvPr userDrawn="1"/>
        </p:nvSpPr>
        <p:spPr bwMode="auto">
          <a:xfrm>
            <a:off x="0" y="6705600"/>
            <a:ext cx="20320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eaLnBrk="0" hangingPunct="0">
              <a:tabLst>
                <a:tab pos="8912225" algn="r"/>
              </a:tabLst>
              <a:defRPr>
                <a:solidFill>
                  <a:schemeClr val="tx1"/>
                </a:solidFill>
                <a:latin typeface="Arial" panose="020B0604020202020204" pitchFamily="34" charset="0"/>
              </a:defRPr>
            </a:lvl1pPr>
            <a:lvl2pPr marL="742950" indent="-285750" eaLnBrk="0" hangingPunct="0">
              <a:tabLst>
                <a:tab pos="8912225" algn="r"/>
              </a:tabLst>
              <a:defRPr>
                <a:solidFill>
                  <a:schemeClr val="tx1"/>
                </a:solidFill>
                <a:latin typeface="Arial" panose="020B0604020202020204" pitchFamily="34" charset="0"/>
              </a:defRPr>
            </a:lvl2pPr>
            <a:lvl3pPr marL="1143000" indent="-228600" eaLnBrk="0" hangingPunct="0">
              <a:tabLst>
                <a:tab pos="8912225" algn="r"/>
              </a:tabLst>
              <a:defRPr>
                <a:solidFill>
                  <a:schemeClr val="tx1"/>
                </a:solidFill>
                <a:latin typeface="Arial" panose="020B0604020202020204" pitchFamily="34" charset="0"/>
              </a:defRPr>
            </a:lvl3pPr>
            <a:lvl4pPr marL="1600200" indent="-228600" eaLnBrk="0" hangingPunct="0">
              <a:tabLst>
                <a:tab pos="8912225" algn="r"/>
              </a:tabLst>
              <a:defRPr>
                <a:solidFill>
                  <a:schemeClr val="tx1"/>
                </a:solidFill>
                <a:latin typeface="Arial" panose="020B0604020202020204" pitchFamily="34" charset="0"/>
              </a:defRPr>
            </a:lvl4pPr>
            <a:lvl5pPr marL="2057400" indent="-228600" eaLnBrk="0" hangingPunct="0">
              <a:tabLst>
                <a:tab pos="8912225" algn="r"/>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8912225" algn="r"/>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8912225" algn="r"/>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8912225" algn="r"/>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8912225" algn="r"/>
              </a:tabLst>
              <a:defRPr>
                <a:solidFill>
                  <a:schemeClr val="tx1"/>
                </a:solidFill>
                <a:latin typeface="Arial" panose="020B0604020202020204" pitchFamily="34" charset="0"/>
              </a:defRPr>
            </a:lvl9pPr>
          </a:lstStyle>
          <a:p>
            <a:pPr>
              <a:defRPr/>
            </a:pPr>
            <a:r>
              <a:rPr lang="en-US" altLang="en-US" sz="800" dirty="0"/>
              <a:t>ISS_CM_019 (Rev 09/2021)     </a:t>
            </a:r>
            <a:r>
              <a:rPr lang="en-US" altLang="en-US" sz="800" dirty="0">
                <a:solidFill>
                  <a:schemeClr val="hlink"/>
                </a:solidFill>
              </a:rPr>
              <a:t>	</a:t>
            </a:r>
            <a:endParaRPr lang="en-US" altLang="en-US" sz="800" dirty="0"/>
          </a:p>
        </p:txBody>
      </p:sp>
      <p:sp>
        <p:nvSpPr>
          <p:cNvPr id="11" name="Rectangle 19"/>
          <p:cNvSpPr>
            <a:spLocks noChangeArrowheads="1"/>
          </p:cNvSpPr>
          <p:nvPr userDrawn="1"/>
        </p:nvSpPr>
        <p:spPr bwMode="auto">
          <a:xfrm>
            <a:off x="242888" y="6554788"/>
            <a:ext cx="850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r>
              <a:rPr lang="en-US" altLang="en-US" sz="900" b="1" dirty="0"/>
              <a:t>Page No. </a:t>
            </a:r>
            <a:fld id="{A4C70D3C-87DE-4BD3-A827-687FBBBDD873}" type="slidenum">
              <a:rPr lang="en-US" altLang="en-US" sz="900" b="1" smtClean="0"/>
              <a:pPr>
                <a:defRPr/>
              </a:pPr>
              <a:t>‹#›</a:t>
            </a:fld>
            <a:endParaRPr lang="en-US" altLang="en-US" sz="900" b="1" dirty="0"/>
          </a:p>
        </p:txBody>
      </p:sp>
      <p:sp>
        <p:nvSpPr>
          <p:cNvPr id="12" name="Line 18"/>
          <p:cNvSpPr>
            <a:spLocks noChangeShapeType="1"/>
          </p:cNvSpPr>
          <p:nvPr userDrawn="1"/>
        </p:nvSpPr>
        <p:spPr bwMode="auto">
          <a:xfrm flipH="1">
            <a:off x="1357313" y="6705600"/>
            <a:ext cx="10517187"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 name="Rectangle 20"/>
          <p:cNvSpPr>
            <a:spLocks noChangeArrowheads="1"/>
          </p:cNvSpPr>
          <p:nvPr userDrawn="1"/>
        </p:nvSpPr>
        <p:spPr bwMode="auto">
          <a:xfrm>
            <a:off x="4800600" y="6677025"/>
            <a:ext cx="27432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eaLnBrk="0" hangingPunct="0">
              <a:tabLst>
                <a:tab pos="8912225" algn="r"/>
              </a:tabLst>
              <a:defRPr>
                <a:solidFill>
                  <a:schemeClr val="tx1"/>
                </a:solidFill>
                <a:latin typeface="Arial" panose="020B0604020202020204" pitchFamily="34" charset="0"/>
              </a:defRPr>
            </a:lvl1pPr>
            <a:lvl2pPr marL="742950" indent="-285750" eaLnBrk="0" hangingPunct="0">
              <a:tabLst>
                <a:tab pos="8912225" algn="r"/>
              </a:tabLst>
              <a:defRPr>
                <a:solidFill>
                  <a:schemeClr val="tx1"/>
                </a:solidFill>
                <a:latin typeface="Arial" panose="020B0604020202020204" pitchFamily="34" charset="0"/>
              </a:defRPr>
            </a:lvl2pPr>
            <a:lvl3pPr marL="1143000" indent="-228600" eaLnBrk="0" hangingPunct="0">
              <a:tabLst>
                <a:tab pos="8912225" algn="r"/>
              </a:tabLst>
              <a:defRPr>
                <a:solidFill>
                  <a:schemeClr val="tx1"/>
                </a:solidFill>
                <a:latin typeface="Arial" panose="020B0604020202020204" pitchFamily="34" charset="0"/>
              </a:defRPr>
            </a:lvl3pPr>
            <a:lvl4pPr marL="1600200" indent="-228600" eaLnBrk="0" hangingPunct="0">
              <a:tabLst>
                <a:tab pos="8912225" algn="r"/>
              </a:tabLst>
              <a:defRPr>
                <a:solidFill>
                  <a:schemeClr val="tx1"/>
                </a:solidFill>
                <a:latin typeface="Arial" panose="020B0604020202020204" pitchFamily="34" charset="0"/>
              </a:defRPr>
            </a:lvl4pPr>
            <a:lvl5pPr marL="2057400" indent="-228600" eaLnBrk="0" hangingPunct="0">
              <a:tabLst>
                <a:tab pos="8912225" algn="r"/>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8912225" algn="r"/>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8912225" algn="r"/>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8912225" algn="r"/>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8912225" algn="r"/>
              </a:tabLst>
              <a:defRPr>
                <a:solidFill>
                  <a:schemeClr val="tx1"/>
                </a:solidFill>
                <a:latin typeface="Arial" panose="020B0604020202020204" pitchFamily="34" charset="0"/>
              </a:defRPr>
            </a:lvl9pPr>
          </a:lstStyle>
          <a:p>
            <a:pPr algn="ctr">
              <a:defRPr/>
            </a:pPr>
            <a:r>
              <a:rPr lang="en-US" altLang="en-US" sz="800" b="1" dirty="0"/>
              <a:t>Pre-decisional, For Internal Use Only</a:t>
            </a:r>
          </a:p>
        </p:txBody>
      </p:sp>
      <p:sp>
        <p:nvSpPr>
          <p:cNvPr id="14" name="TextBox 13">
            <a:extLst>
              <a:ext uri="{FF2B5EF4-FFF2-40B4-BE49-F238E27FC236}">
                <a16:creationId xmlns:a16="http://schemas.microsoft.com/office/drawing/2014/main" id="{7FCBA440-34C4-4969-B357-56B5B6149B61}"/>
              </a:ext>
            </a:extLst>
          </p:cNvPr>
          <p:cNvSpPr txBox="1"/>
          <p:nvPr userDrawn="1"/>
        </p:nvSpPr>
        <p:spPr>
          <a:xfrm>
            <a:off x="1" y="0"/>
            <a:ext cx="12192000" cy="400110"/>
          </a:xfrm>
          <a:prstGeom prst="rect">
            <a:avLst/>
          </a:prstGeom>
          <a:solidFill>
            <a:srgbClr val="7030A0"/>
          </a:solidFill>
        </p:spPr>
        <p:txBody>
          <a:bodyPr wrap="square" rtlCol="0">
            <a:spAutoFit/>
          </a:bodyPr>
          <a:lstStyle/>
          <a:p>
            <a:pPr algn="ctr"/>
            <a:r>
              <a:rPr lang="en-US" sz="2000" b="1" dirty="0">
                <a:solidFill>
                  <a:schemeClr val="bg1"/>
                </a:solidFill>
              </a:rPr>
              <a:t>CUI//SP-EXPT</a:t>
            </a:r>
            <a:r>
              <a:rPr lang="en-US" sz="1400" b="1" dirty="0">
                <a:solidFill>
                  <a:schemeClr val="bg1"/>
                </a:solidFill>
              </a:rPr>
              <a:t> </a:t>
            </a:r>
          </a:p>
        </p:txBody>
      </p:sp>
    </p:spTree>
    <p:extLst>
      <p:ext uri="{BB962C8B-B14F-4D97-AF65-F5344CB8AC3E}">
        <p14:creationId xmlns:p14="http://schemas.microsoft.com/office/powerpoint/2010/main" val="9719341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henry.y.orosco@nasa.gov"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mailto:henry.y.Orosco@nasa.gov"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1893889" y="2452689"/>
            <a:ext cx="8491537"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0" fontAlgn="base" hangingPunct="0">
              <a:spcBef>
                <a:spcPct val="0"/>
              </a:spcBef>
              <a:spcAft>
                <a:spcPct val="0"/>
              </a:spcAft>
              <a:buNone/>
              <a:defRPr/>
            </a:pPr>
            <a:endParaRPr lang="en-GB" altLang="en-US" sz="1800" b="1" i="1" dirty="0">
              <a:solidFill>
                <a:srgbClr val="000000"/>
              </a:solidFill>
              <a:latin typeface="Arial Black" panose="020B0A04020102020204" pitchFamily="34" charset="0"/>
              <a:cs typeface="Times New Roman" panose="02020603050405020304" pitchFamily="18" charset="0"/>
            </a:endParaRPr>
          </a:p>
        </p:txBody>
      </p:sp>
      <p:sp>
        <p:nvSpPr>
          <p:cNvPr id="6147" name="Rectangle 3"/>
          <p:cNvSpPr>
            <a:spLocks noChangeArrowheads="1"/>
          </p:cNvSpPr>
          <p:nvPr/>
        </p:nvSpPr>
        <p:spPr bwMode="auto">
          <a:xfrm>
            <a:off x="1631505" y="2452688"/>
            <a:ext cx="903649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lnSpc>
                <a:spcPct val="90000"/>
              </a:lnSpc>
              <a:spcBef>
                <a:spcPct val="0"/>
              </a:spcBef>
              <a:spcAft>
                <a:spcPct val="0"/>
              </a:spcAft>
              <a:buNone/>
              <a:defRPr/>
            </a:pPr>
            <a:r>
              <a:rPr lang="en-US" altLang="en-US" sz="2400" dirty="0">
                <a:solidFill>
                  <a:srgbClr val="000000"/>
                </a:solidFill>
              </a:rPr>
              <a:t>ISS Research Integration Office Overview</a:t>
            </a:r>
          </a:p>
          <a:p>
            <a:pPr algn="ctr" fontAlgn="base">
              <a:lnSpc>
                <a:spcPct val="90000"/>
              </a:lnSpc>
              <a:spcBef>
                <a:spcPct val="0"/>
              </a:spcBef>
              <a:spcAft>
                <a:spcPct val="0"/>
              </a:spcAft>
              <a:buNone/>
              <a:defRPr/>
            </a:pPr>
            <a:r>
              <a:rPr lang="en-US" altLang="en-US" sz="2400" dirty="0">
                <a:solidFill>
                  <a:srgbClr val="000000"/>
                </a:solidFill>
              </a:rPr>
              <a:t>Astrobee Working Group</a:t>
            </a:r>
          </a:p>
        </p:txBody>
      </p:sp>
      <p:sp>
        <p:nvSpPr>
          <p:cNvPr id="6149" name="Line 5"/>
          <p:cNvSpPr>
            <a:spLocks noChangeShapeType="1"/>
          </p:cNvSpPr>
          <p:nvPr/>
        </p:nvSpPr>
        <p:spPr bwMode="auto">
          <a:xfrm>
            <a:off x="1712914" y="4090988"/>
            <a:ext cx="8701087" cy="0"/>
          </a:xfrm>
          <a:prstGeom prst="line">
            <a:avLst/>
          </a:prstGeom>
          <a:noFill/>
          <a:ln w="508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dirty="0">
              <a:solidFill>
                <a:srgbClr val="000000"/>
              </a:solidFill>
              <a:latin typeface="Arial" panose="020B0604020202020204" pitchFamily="34" charset="0"/>
            </a:endParaRPr>
          </a:p>
        </p:txBody>
      </p:sp>
      <p:sp>
        <p:nvSpPr>
          <p:cNvPr id="6150" name="Rectangle 6"/>
          <p:cNvSpPr>
            <a:spLocks noChangeArrowheads="1"/>
          </p:cNvSpPr>
          <p:nvPr/>
        </p:nvSpPr>
        <p:spPr bwMode="auto">
          <a:xfrm>
            <a:off x="9059863" y="5487988"/>
            <a:ext cx="1377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defRPr/>
            </a:pPr>
            <a:endParaRPr lang="en-US" altLang="en-US" sz="1800" dirty="0">
              <a:solidFill>
                <a:srgbClr val="000000"/>
              </a:solidFill>
            </a:endParaRPr>
          </a:p>
        </p:txBody>
      </p:sp>
      <p:sp>
        <p:nvSpPr>
          <p:cNvPr id="6151" name="Rectangle 7"/>
          <p:cNvSpPr>
            <a:spLocks noChangeArrowheads="1"/>
          </p:cNvSpPr>
          <p:nvPr/>
        </p:nvSpPr>
        <p:spPr bwMode="auto">
          <a:xfrm>
            <a:off x="5564227" y="6057292"/>
            <a:ext cx="5089611" cy="64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FontTx/>
              <a:buNone/>
            </a:pPr>
            <a:r>
              <a:rPr lang="en-US" altLang="en-US" sz="1200" b="1" i="1" dirty="0"/>
              <a:t>Henry Orosco</a:t>
            </a:r>
          </a:p>
          <a:p>
            <a:pPr algn="r">
              <a:spcBef>
                <a:spcPct val="0"/>
              </a:spcBef>
              <a:buNone/>
            </a:pPr>
            <a:r>
              <a:rPr lang="en-US" altLang="en-US" sz="1200" b="1" i="1" dirty="0">
                <a:latin typeface="Arial"/>
                <a:cs typeface="Arial"/>
              </a:rPr>
              <a:t>ISS Research Portfolio Manager</a:t>
            </a:r>
          </a:p>
          <a:p>
            <a:pPr algn="r">
              <a:spcBef>
                <a:spcPct val="0"/>
              </a:spcBef>
              <a:buNone/>
            </a:pPr>
            <a:r>
              <a:rPr lang="en-US" altLang="en-US" sz="1200" b="1" i="1" dirty="0">
                <a:latin typeface="Arial"/>
                <a:cs typeface="Arial"/>
                <a:hlinkClick r:id="rId3"/>
              </a:rPr>
              <a:t>henry.y.orosco@nasa.gov</a:t>
            </a:r>
            <a:r>
              <a:rPr lang="en-US" altLang="en-US" sz="1200" b="1" i="1" dirty="0">
                <a:latin typeface="Arial"/>
                <a:cs typeface="Arial"/>
              </a:rPr>
              <a:t> </a:t>
            </a:r>
            <a:endParaRPr lang="en-US" altLang="en-US" sz="1200" b="1" i="1" dirty="0">
              <a:cs typeface="Arial"/>
            </a:endParaRPr>
          </a:p>
        </p:txBody>
      </p:sp>
      <p:sp>
        <p:nvSpPr>
          <p:cNvPr id="2" name="Rectangle 1"/>
          <p:cNvSpPr/>
          <p:nvPr/>
        </p:nvSpPr>
        <p:spPr>
          <a:xfrm>
            <a:off x="4619837" y="4090989"/>
            <a:ext cx="6034001" cy="954107"/>
          </a:xfrm>
          <a:prstGeom prst="rect">
            <a:avLst/>
          </a:prstGeom>
        </p:spPr>
        <p:txBody>
          <a:bodyPr wrap="square">
            <a:spAutoFit/>
          </a:bodyPr>
          <a:lstStyle/>
          <a:p>
            <a:pPr algn="r">
              <a:defRPr/>
            </a:pPr>
            <a:r>
              <a:rPr lang="en-US" altLang="en-US" sz="1400" b="1" i="1" dirty="0">
                <a:solidFill>
                  <a:srgbClr val="000000"/>
                </a:solidFill>
                <a:latin typeface="Arial"/>
              </a:rPr>
              <a:t>Sponsoring Org/Office Code:</a:t>
            </a:r>
            <a:endParaRPr lang="en-US" sz="1400" b="1" dirty="0">
              <a:solidFill>
                <a:srgbClr val="000000"/>
              </a:solidFill>
              <a:latin typeface="Arial"/>
            </a:endParaRPr>
          </a:p>
          <a:p>
            <a:pPr algn="r" fontAlgn="base">
              <a:spcBef>
                <a:spcPct val="0"/>
              </a:spcBef>
              <a:spcAft>
                <a:spcPct val="0"/>
              </a:spcAft>
              <a:defRPr/>
            </a:pPr>
            <a:r>
              <a:rPr lang="en-US" altLang="en-US" sz="1400" i="1" dirty="0">
                <a:solidFill>
                  <a:srgbClr val="000000"/>
                </a:solidFill>
                <a:latin typeface="Arial" pitchFamily="34" charset="0"/>
              </a:rPr>
              <a:t> Client Support Office/OZ3</a:t>
            </a:r>
          </a:p>
          <a:p>
            <a:pPr algn="r">
              <a:defRPr/>
            </a:pPr>
            <a:r>
              <a:rPr lang="en-US" altLang="en-US" sz="1400" b="1" i="1" dirty="0">
                <a:solidFill>
                  <a:srgbClr val="000000"/>
                </a:solidFill>
                <a:latin typeface="Arial" pitchFamily="34" charset="0"/>
              </a:rPr>
              <a:t>Date: </a:t>
            </a:r>
            <a:r>
              <a:rPr lang="en-US" altLang="en-US" sz="1400" i="1" dirty="0">
                <a:solidFill>
                  <a:srgbClr val="000000"/>
                </a:solidFill>
              </a:rPr>
              <a:t>6/2</a:t>
            </a:r>
            <a:r>
              <a:rPr lang="en-US" altLang="en-US" sz="1400" i="1" dirty="0">
                <a:solidFill>
                  <a:srgbClr val="000000"/>
                </a:solidFill>
                <a:latin typeface="Arial" pitchFamily="34" charset="0"/>
              </a:rPr>
              <a:t>/2022</a:t>
            </a:r>
          </a:p>
          <a:p>
            <a:pPr algn="r">
              <a:defRPr/>
            </a:pPr>
            <a:endParaRPr lang="en-US" sz="1400" dirty="0">
              <a:solidFill>
                <a:srgbClr val="000000"/>
              </a:solidFill>
              <a:latin typeface="Arial"/>
            </a:endParaRPr>
          </a:p>
        </p:txBody>
      </p:sp>
      <p:sp>
        <p:nvSpPr>
          <p:cNvPr id="8" name="TextBox 7">
            <a:extLst>
              <a:ext uri="{FF2B5EF4-FFF2-40B4-BE49-F238E27FC236}">
                <a16:creationId xmlns:a16="http://schemas.microsoft.com/office/drawing/2014/main" id="{6D1F06AD-AECE-4344-A58F-6EA1C5C12A54}"/>
              </a:ext>
            </a:extLst>
          </p:cNvPr>
          <p:cNvSpPr txBox="1"/>
          <p:nvPr/>
        </p:nvSpPr>
        <p:spPr>
          <a:xfrm>
            <a:off x="2678751" y="5104172"/>
            <a:ext cx="6097424" cy="1477328"/>
          </a:xfrm>
          <a:prstGeom prst="rect">
            <a:avLst/>
          </a:prstGeom>
          <a:noFill/>
        </p:spPr>
        <p:txBody>
          <a:bodyPr wrap="square">
            <a:spAutoFit/>
          </a:bodyPr>
          <a:lstStyle/>
          <a:p>
            <a:r>
              <a:rPr lang="en-US" sz="1000" dirty="0">
                <a:solidFill>
                  <a:prstClr val="black"/>
                </a:solidFill>
                <a:latin typeface="Arial"/>
                <a:cs typeface="Arial"/>
              </a:rPr>
              <a:t>EXPORT CONTROLLED EAR ECCN EAR99 - The technology or software is subject to the Export Administration Regulations (15 C.F.R. Parts 730-774). Export, re-export or retransfer contrary to U.S. law is prohibited.  Classified as </a:t>
            </a:r>
            <a:r>
              <a:rPr lang="en-US" sz="1000" i="1" dirty="0">
                <a:solidFill>
                  <a:prstClr val="black"/>
                </a:solidFill>
                <a:latin typeface="Arial"/>
                <a:cs typeface="Arial"/>
              </a:rPr>
              <a:t>EAR ECCN EAR99.</a:t>
            </a:r>
            <a:endParaRPr lang="en-US" sz="1000" dirty="0">
              <a:solidFill>
                <a:prstClr val="black"/>
              </a:solidFill>
              <a:latin typeface="Calibri" panose="020F0502020204030204"/>
              <a:cs typeface="Arial" charset="0"/>
            </a:endParaRPr>
          </a:p>
          <a:p>
            <a:r>
              <a:rPr lang="en-US" sz="1000" dirty="0">
                <a:solidFill>
                  <a:prstClr val="black"/>
                </a:solidFill>
                <a:latin typeface="Arial"/>
                <a:cs typeface="Arial"/>
              </a:rPr>
              <a:t>This document and technical data contained in it are subject to United States export laws and regulations.  They may be used only in the International Space Station (ISS) program to fulfill responsibilities of the Parties or of a Cooperating Agency of an ISS Partner in furtherance of the ISS Intergovernmental Agreement.  Re-transfer or disclosure to, or use by, any persons other than citizens of ISS Program International Partner countries, or use for any other purpose, requires prior U.S. Government authorization.</a:t>
            </a:r>
            <a:r>
              <a:rPr lang="en-US" sz="1000" dirty="0">
                <a:solidFill>
                  <a:srgbClr val="063DE8"/>
                </a:solidFill>
                <a:latin typeface="Calibri" panose="020F0502020204030204"/>
                <a:cs typeface="Arial" charset="0"/>
              </a:rPr>
              <a:t> </a:t>
            </a:r>
            <a:endParaRPr lang="en-US" sz="1000" dirty="0">
              <a:solidFill>
                <a:srgbClr val="00B050"/>
              </a:solidFill>
              <a:latin typeface="Arial"/>
              <a:cs typeface="Arial"/>
            </a:endParaRPr>
          </a:p>
        </p:txBody>
      </p:sp>
      <p:pic>
        <p:nvPicPr>
          <p:cNvPr id="9" name="Picture 8">
            <a:extLst>
              <a:ext uri="{FF2B5EF4-FFF2-40B4-BE49-F238E27FC236}">
                <a16:creationId xmlns:a16="http://schemas.microsoft.com/office/drawing/2014/main" id="{1AF13653-B256-4D8B-8C37-127307BFDAF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67509" y="5301209"/>
            <a:ext cx="1011243" cy="1118399"/>
          </a:xfrm>
          <a:prstGeom prst="rect">
            <a:avLst/>
          </a:prstGeom>
        </p:spPr>
      </p:pic>
    </p:spTree>
    <p:extLst>
      <p:ext uri="{BB962C8B-B14F-4D97-AF65-F5344CB8AC3E}">
        <p14:creationId xmlns:p14="http://schemas.microsoft.com/office/powerpoint/2010/main" val="4260932354"/>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579273-3C25-46A8-986B-4B981D96F1AA}"/>
              </a:ext>
            </a:extLst>
          </p:cNvPr>
          <p:cNvPicPr>
            <a:picLocks noChangeAspect="1"/>
          </p:cNvPicPr>
          <p:nvPr/>
        </p:nvPicPr>
        <p:blipFill>
          <a:blip r:embed="rId2"/>
          <a:stretch>
            <a:fillRect/>
          </a:stretch>
        </p:blipFill>
        <p:spPr>
          <a:xfrm>
            <a:off x="1582189" y="0"/>
            <a:ext cx="9027622" cy="6858000"/>
          </a:xfrm>
          <a:prstGeom prst="rect">
            <a:avLst/>
          </a:prstGeom>
        </p:spPr>
      </p:pic>
    </p:spTree>
    <p:extLst>
      <p:ext uri="{BB962C8B-B14F-4D97-AF65-F5344CB8AC3E}">
        <p14:creationId xmlns:p14="http://schemas.microsoft.com/office/powerpoint/2010/main" val="82943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CF77E-169A-449F-B419-EE86CC61B461}"/>
              </a:ext>
            </a:extLst>
          </p:cNvPr>
          <p:cNvSpPr>
            <a:spLocks noGrp="1"/>
          </p:cNvSpPr>
          <p:nvPr>
            <p:ph type="title"/>
          </p:nvPr>
        </p:nvSpPr>
        <p:spPr/>
        <p:txBody>
          <a:bodyPr/>
          <a:lstStyle/>
          <a:p>
            <a:r>
              <a:rPr lang="en-US" sz="2000" dirty="0"/>
              <a:t>ISS Astrobee Integration Overview</a:t>
            </a:r>
          </a:p>
        </p:txBody>
      </p:sp>
      <p:sp>
        <p:nvSpPr>
          <p:cNvPr id="3" name="Content Placeholder 2">
            <a:extLst>
              <a:ext uri="{FF2B5EF4-FFF2-40B4-BE49-F238E27FC236}">
                <a16:creationId xmlns:a16="http://schemas.microsoft.com/office/drawing/2014/main" id="{62BDDF57-8B93-499F-9A62-2B5724911665}"/>
              </a:ext>
            </a:extLst>
          </p:cNvPr>
          <p:cNvSpPr>
            <a:spLocks noGrp="1"/>
          </p:cNvSpPr>
          <p:nvPr>
            <p:ph idx="1"/>
          </p:nvPr>
        </p:nvSpPr>
        <p:spPr/>
        <p:txBody>
          <a:bodyPr/>
          <a:lstStyle/>
          <a:p>
            <a:r>
              <a:rPr lang="en-US" sz="2400" dirty="0"/>
              <a:t>ISS manages the allocation of Astrobee facility resources </a:t>
            </a:r>
          </a:p>
          <a:p>
            <a:endParaRPr lang="en-US" sz="2400" dirty="0"/>
          </a:p>
          <a:p>
            <a:r>
              <a:rPr lang="en-US" sz="2400" dirty="0"/>
              <a:t>Establishes Astrobee usage agreements with International partners </a:t>
            </a:r>
          </a:p>
          <a:p>
            <a:endParaRPr lang="en-US" sz="2400" dirty="0"/>
          </a:p>
          <a:p>
            <a:r>
              <a:rPr lang="en-US" sz="2400" dirty="0"/>
              <a:t>Primary interface with sponsors (e.g. AES, STMD, NL)</a:t>
            </a:r>
          </a:p>
          <a:p>
            <a:endParaRPr lang="en-US" sz="2400" dirty="0"/>
          </a:p>
          <a:p>
            <a:r>
              <a:rPr lang="en-US" sz="2400" dirty="0"/>
              <a:t>Provides access to ISS integration resources</a:t>
            </a:r>
          </a:p>
          <a:p>
            <a:endParaRPr lang="en-US" sz="2400" dirty="0"/>
          </a:p>
        </p:txBody>
      </p:sp>
    </p:spTree>
    <p:extLst>
      <p:ext uri="{BB962C8B-B14F-4D97-AF65-F5344CB8AC3E}">
        <p14:creationId xmlns:p14="http://schemas.microsoft.com/office/powerpoint/2010/main" val="3981652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03EBB-C720-4308-91FF-85B05F9E961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59D28B6-0CCD-4AFA-A093-CFF634C280F8}"/>
              </a:ext>
            </a:extLst>
          </p:cNvPr>
          <p:cNvSpPr>
            <a:spLocks noGrp="1"/>
          </p:cNvSpPr>
          <p:nvPr>
            <p:ph idx="1"/>
          </p:nvPr>
        </p:nvSpPr>
        <p:spPr/>
        <p:txBody>
          <a:bodyPr/>
          <a:lstStyle/>
          <a:p>
            <a:endParaRPr lang="en-US"/>
          </a:p>
        </p:txBody>
      </p:sp>
      <p:sp>
        <p:nvSpPr>
          <p:cNvPr id="4" name="Content Placeholder 2">
            <a:extLst>
              <a:ext uri="{FF2B5EF4-FFF2-40B4-BE49-F238E27FC236}">
                <a16:creationId xmlns:a16="http://schemas.microsoft.com/office/drawing/2014/main" id="{68BC6AE3-A601-4A9F-84F4-24D5C2DA7ADD}"/>
              </a:ext>
            </a:extLst>
          </p:cNvPr>
          <p:cNvSpPr txBox="1">
            <a:spLocks/>
          </p:cNvSpPr>
          <p:nvPr/>
        </p:nvSpPr>
        <p:spPr bwMode="auto">
          <a:xfrm>
            <a:off x="1981200" y="1592797"/>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endParaRPr lang="en-US" kern="0"/>
          </a:p>
        </p:txBody>
      </p:sp>
      <p:pic>
        <p:nvPicPr>
          <p:cNvPr id="7" name="Picture 6">
            <a:extLst>
              <a:ext uri="{FF2B5EF4-FFF2-40B4-BE49-F238E27FC236}">
                <a16:creationId xmlns:a16="http://schemas.microsoft.com/office/drawing/2014/main" id="{C94BE503-E7A1-4373-94A9-46D8D224FC78}"/>
              </a:ext>
            </a:extLst>
          </p:cNvPr>
          <p:cNvPicPr>
            <a:picLocks noChangeAspect="1"/>
          </p:cNvPicPr>
          <p:nvPr/>
        </p:nvPicPr>
        <p:blipFill>
          <a:blip r:embed="rId2"/>
          <a:stretch>
            <a:fillRect/>
          </a:stretch>
        </p:blipFill>
        <p:spPr>
          <a:xfrm>
            <a:off x="1540383" y="0"/>
            <a:ext cx="9111235" cy="6858000"/>
          </a:xfrm>
          <a:prstGeom prst="rect">
            <a:avLst/>
          </a:prstGeom>
        </p:spPr>
      </p:pic>
    </p:spTree>
    <p:extLst>
      <p:ext uri="{BB962C8B-B14F-4D97-AF65-F5344CB8AC3E}">
        <p14:creationId xmlns:p14="http://schemas.microsoft.com/office/powerpoint/2010/main" val="19483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lvl="1"/>
            <a:r>
              <a:rPr lang="en-US" kern="1200" dirty="0">
                <a:solidFill>
                  <a:srgbClr val="000000"/>
                </a:solidFill>
                <a:latin typeface="Arial" pitchFamily="34" charset="0"/>
                <a:ea typeface="+mn-ea"/>
                <a:cs typeface="+mn-cs"/>
              </a:rPr>
              <a:t>Process to place payloads onto </a:t>
            </a:r>
            <a:br>
              <a:rPr lang="en-US" kern="1200" dirty="0">
                <a:solidFill>
                  <a:srgbClr val="000000"/>
                </a:solidFill>
                <a:latin typeface="Arial" pitchFamily="34" charset="0"/>
                <a:ea typeface="+mn-ea"/>
                <a:cs typeface="+mn-cs"/>
              </a:rPr>
            </a:br>
            <a:r>
              <a:rPr lang="en-US" kern="1200" dirty="0">
                <a:solidFill>
                  <a:srgbClr val="000000"/>
                </a:solidFill>
                <a:latin typeface="Arial" pitchFamily="34" charset="0"/>
                <a:ea typeface="+mn-ea"/>
                <a:cs typeface="+mn-cs"/>
              </a:rPr>
              <a:t>the Astrobee Facility PIA User List</a:t>
            </a:r>
            <a:endParaRPr lang="en-US" sz="4800" dirty="0"/>
          </a:p>
        </p:txBody>
      </p:sp>
      <p:sp>
        <p:nvSpPr>
          <p:cNvPr id="3" name="Content Placeholder 2"/>
          <p:cNvSpPr>
            <a:spLocks noGrp="1"/>
          </p:cNvSpPr>
          <p:nvPr>
            <p:ph idx="1"/>
          </p:nvPr>
        </p:nvSpPr>
        <p:spPr>
          <a:xfrm>
            <a:off x="2099556" y="1304765"/>
            <a:ext cx="8229600" cy="4525963"/>
          </a:xfrm>
        </p:spPr>
        <p:txBody>
          <a:bodyPr>
            <a:normAutofit fontScale="92500" lnSpcReduction="10000"/>
          </a:bodyPr>
          <a:lstStyle/>
          <a:p>
            <a:r>
              <a:rPr lang="en-US" sz="1800" dirty="0">
                <a:latin typeface="Calibri" panose="020F0502020204030204" pitchFamily="34" charset="0"/>
                <a:cs typeface="Calibri" panose="020F0502020204030204" pitchFamily="34" charset="0"/>
              </a:rPr>
              <a:t>Sponsor submits request to OZ3/Astrobee Facility Tech Monitor, Henry Orosco, email address </a:t>
            </a:r>
            <a:r>
              <a:rPr lang="en-US" sz="1800" dirty="0">
                <a:latin typeface="Calibri" panose="020F0502020204030204" pitchFamily="34" charset="0"/>
                <a:cs typeface="Calibri" panose="020F0502020204030204" pitchFamily="34" charset="0"/>
                <a:hlinkClick r:id="rId2"/>
              </a:rPr>
              <a:t>henry.y.Orosco@nasa.gov</a:t>
            </a:r>
            <a:r>
              <a:rPr lang="en-US" sz="1800" dirty="0">
                <a:latin typeface="Calibri" panose="020F0502020204030204" pitchFamily="34" charset="0"/>
                <a:cs typeface="Calibri" panose="020F0502020204030204" pitchFamily="34" charset="0"/>
              </a:rPr>
              <a:t> </a:t>
            </a:r>
          </a:p>
          <a:p>
            <a:pPr lvl="1"/>
            <a:r>
              <a:rPr lang="en-US" sz="1600" dirty="0">
                <a:latin typeface="Calibri" panose="020F0502020204030204" pitchFamily="34" charset="0"/>
                <a:cs typeface="Calibri" panose="020F0502020204030204" pitchFamily="34" charset="0"/>
              </a:rPr>
              <a:t>Sponsors can be NASA (Exploration Capabilities, STMD, Orion, Gateway) or NL </a:t>
            </a:r>
          </a:p>
          <a:p>
            <a:pPr lvl="1"/>
            <a:r>
              <a:rPr lang="en-US" sz="1600" dirty="0">
                <a:latin typeface="Calibri" panose="020F0502020204030204" pitchFamily="34" charset="0"/>
                <a:cs typeface="Calibri" panose="020F0502020204030204" pitchFamily="34" charset="0"/>
              </a:rPr>
              <a:t>Submission should include overview of the Payload and its objectives. Overview should include: </a:t>
            </a:r>
          </a:p>
          <a:p>
            <a:pPr lvl="2"/>
            <a:r>
              <a:rPr lang="en-US" sz="1600" dirty="0">
                <a:latin typeface="Calibri" panose="020F0502020204030204" pitchFamily="34" charset="0"/>
                <a:cs typeface="Calibri" panose="020F0502020204030204" pitchFamily="34" charset="0"/>
              </a:rPr>
              <a:t>Payload Name</a:t>
            </a:r>
          </a:p>
          <a:p>
            <a:pPr lvl="2"/>
            <a:r>
              <a:rPr lang="en-US" sz="1600" dirty="0">
                <a:latin typeface="Calibri" panose="020F0502020204030204" pitchFamily="34" charset="0"/>
                <a:cs typeface="Calibri" panose="020F0502020204030204" pitchFamily="34" charset="0"/>
              </a:rPr>
              <a:t>Hardware or Software Availability Date</a:t>
            </a:r>
          </a:p>
          <a:p>
            <a:pPr lvl="2"/>
            <a:r>
              <a:rPr lang="en-US" sz="1600" dirty="0">
                <a:latin typeface="Calibri" panose="020F0502020204030204" pitchFamily="34" charset="0"/>
                <a:cs typeface="Calibri" panose="020F0502020204030204" pitchFamily="34" charset="0"/>
              </a:rPr>
              <a:t>Sponsor</a:t>
            </a:r>
          </a:p>
          <a:p>
            <a:pPr lvl="2"/>
            <a:r>
              <a:rPr lang="en-US" sz="1600" dirty="0">
                <a:latin typeface="Calibri" panose="020F0502020204030204" pitchFamily="34" charset="0"/>
                <a:cs typeface="Calibri" panose="020F0502020204030204" pitchFamily="34" charset="0"/>
              </a:rPr>
              <a:t>Research Objectives</a:t>
            </a:r>
          </a:p>
          <a:p>
            <a:pPr lvl="2"/>
            <a:r>
              <a:rPr lang="en-US" sz="1600" dirty="0">
                <a:latin typeface="Calibri" panose="020F0502020204030204" pitchFamily="34" charset="0"/>
                <a:cs typeface="Calibri" panose="020F0502020204030204" pitchFamily="34" charset="0"/>
              </a:rPr>
              <a:t>Unique Business considerations</a:t>
            </a:r>
          </a:p>
          <a:p>
            <a:pPr lvl="2"/>
            <a:r>
              <a:rPr lang="en-US" sz="1600" dirty="0">
                <a:latin typeface="Calibri" panose="020F0502020204030204" pitchFamily="34" charset="0"/>
                <a:cs typeface="Calibri" panose="020F0502020204030204" pitchFamily="34" charset="0"/>
              </a:rPr>
              <a:t>Points of Contact and Additional information deemed important</a:t>
            </a:r>
          </a:p>
          <a:p>
            <a:pPr marL="914400" lvl="2" indent="0">
              <a:buNone/>
            </a:pPr>
            <a:endParaRPr lang="en-US" sz="1000" dirty="0">
              <a:latin typeface="Calibri" panose="020F0502020204030204" pitchFamily="34" charset="0"/>
              <a:cs typeface="Calibri" panose="020F0502020204030204" pitchFamily="34" charset="0"/>
            </a:endParaRPr>
          </a:p>
          <a:p>
            <a:r>
              <a:rPr lang="en-US" sz="1800" dirty="0">
                <a:latin typeface="Calibri" panose="020F0502020204030204" pitchFamily="34" charset="0"/>
                <a:cs typeface="Calibri" panose="020F0502020204030204" pitchFamily="34" charset="0"/>
              </a:rPr>
              <a:t>Submission assessed for feasibility</a:t>
            </a:r>
          </a:p>
          <a:p>
            <a:pPr marL="0" indent="0">
              <a:buNone/>
            </a:pPr>
            <a:r>
              <a:rPr lang="en-US" sz="1000" dirty="0">
                <a:latin typeface="Calibri" panose="020F0502020204030204" pitchFamily="34" charset="0"/>
                <a:cs typeface="Calibri" panose="020F0502020204030204" pitchFamily="34" charset="0"/>
              </a:rPr>
              <a:t>	</a:t>
            </a:r>
          </a:p>
          <a:p>
            <a:r>
              <a:rPr lang="en-US" sz="1800" dirty="0">
                <a:latin typeface="Calibri" panose="020F0502020204030204" pitchFamily="34" charset="0"/>
                <a:cs typeface="Calibri" panose="020F0502020204030204" pitchFamily="34" charset="0"/>
              </a:rPr>
              <a:t>Accepted submissions are brought forth to OZ management final approval to place on Astrobee Facility PIA Users List</a:t>
            </a:r>
          </a:p>
          <a:p>
            <a:pPr lvl="2"/>
            <a:endParaRPr lang="en-US" sz="1000" dirty="0">
              <a:latin typeface="Calibri" panose="020F0502020204030204" pitchFamily="34" charset="0"/>
              <a:cs typeface="Calibri" panose="020F0502020204030204" pitchFamily="34" charset="0"/>
            </a:endParaRPr>
          </a:p>
          <a:p>
            <a:r>
              <a:rPr lang="en-US" sz="1800" dirty="0">
                <a:latin typeface="Calibri" panose="020F0502020204030204" pitchFamily="34" charset="0"/>
                <a:cs typeface="Calibri" panose="020F0502020204030204" pitchFamily="34" charset="0"/>
              </a:rPr>
              <a:t>Sponsors will be notified if the submission was accepted and final disposition</a:t>
            </a:r>
          </a:p>
        </p:txBody>
      </p:sp>
    </p:spTree>
    <p:extLst>
      <p:ext uri="{BB962C8B-B14F-4D97-AF65-F5344CB8AC3E}">
        <p14:creationId xmlns:p14="http://schemas.microsoft.com/office/powerpoint/2010/main" val="889579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DDA8C-2885-1043-9BDD-621578F97B60}"/>
              </a:ext>
            </a:extLst>
          </p:cNvPr>
          <p:cNvSpPr>
            <a:spLocks noGrp="1"/>
          </p:cNvSpPr>
          <p:nvPr>
            <p:ph type="title"/>
          </p:nvPr>
        </p:nvSpPr>
        <p:spPr>
          <a:xfrm>
            <a:off x="2945092" y="440668"/>
            <a:ext cx="6341882" cy="542914"/>
          </a:xfrm>
        </p:spPr>
        <p:txBody>
          <a:bodyPr lIns="68580" tIns="34290" rIns="68580" bIns="34290" anchor="t"/>
          <a:lstStyle/>
          <a:p>
            <a:pPr algn="ctr"/>
            <a:r>
              <a:rPr lang="en-US" sz="3600" dirty="0"/>
              <a:t>Astrobee Guest Scientists</a:t>
            </a:r>
            <a:r>
              <a:rPr lang="en-US" sz="3600" b="1" dirty="0"/>
              <a:t> </a:t>
            </a:r>
            <a:endParaRPr lang="en-US" dirty="0"/>
          </a:p>
        </p:txBody>
      </p:sp>
      <p:grpSp>
        <p:nvGrpSpPr>
          <p:cNvPr id="43" name="Group 42"/>
          <p:cNvGrpSpPr/>
          <p:nvPr/>
        </p:nvGrpSpPr>
        <p:grpSpPr>
          <a:xfrm>
            <a:off x="7093676" y="1933412"/>
            <a:ext cx="2955341" cy="1973300"/>
            <a:chOff x="7426233" y="1434882"/>
            <a:chExt cx="3940454" cy="2631067"/>
          </a:xfrm>
        </p:grpSpPr>
        <p:grpSp>
          <p:nvGrpSpPr>
            <p:cNvPr id="5" name="Group 4">
              <a:extLst>
                <a:ext uri="{FF2B5EF4-FFF2-40B4-BE49-F238E27FC236}">
                  <a16:creationId xmlns:a16="http://schemas.microsoft.com/office/drawing/2014/main" id="{570AB9A6-6D11-9C40-888C-FEC4F1B1C3CF}"/>
                </a:ext>
              </a:extLst>
            </p:cNvPr>
            <p:cNvGrpSpPr/>
            <p:nvPr/>
          </p:nvGrpSpPr>
          <p:grpSpPr>
            <a:xfrm>
              <a:off x="7460849" y="1434882"/>
              <a:ext cx="3221566" cy="2180544"/>
              <a:chOff x="507637" y="1263631"/>
              <a:chExt cx="8179163" cy="4825273"/>
            </a:xfrm>
          </p:grpSpPr>
          <p:grpSp>
            <p:nvGrpSpPr>
              <p:cNvPr id="6" name="Group 5">
                <a:extLst>
                  <a:ext uri="{FF2B5EF4-FFF2-40B4-BE49-F238E27FC236}">
                    <a16:creationId xmlns:a16="http://schemas.microsoft.com/office/drawing/2014/main" id="{75D3107F-3E23-FA4E-84DA-53B30590F848}"/>
                  </a:ext>
                </a:extLst>
              </p:cNvPr>
              <p:cNvGrpSpPr/>
              <p:nvPr/>
            </p:nvGrpSpPr>
            <p:grpSpPr>
              <a:xfrm>
                <a:off x="507637" y="1263631"/>
                <a:ext cx="8179163" cy="4825273"/>
                <a:chOff x="624905" y="1093225"/>
                <a:chExt cx="9100689" cy="5368925"/>
              </a:xfrm>
            </p:grpSpPr>
            <p:pic>
              <p:nvPicPr>
                <p:cNvPr id="9" name="Picture 8">
                  <a:extLst>
                    <a:ext uri="{FF2B5EF4-FFF2-40B4-BE49-F238E27FC236}">
                      <a16:creationId xmlns:a16="http://schemas.microsoft.com/office/drawing/2014/main" id="{805C844E-37F9-B746-A83E-F9C7C34A5B6D}"/>
                    </a:ext>
                  </a:extLst>
                </p:cNvPr>
                <p:cNvPicPr>
                  <a:picLocks noChangeAspect="1"/>
                </p:cNvPicPr>
                <p:nvPr/>
              </p:nvPicPr>
              <p:blipFill>
                <a:blip r:embed="rId2" cstate="email">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tretch>
                  <a:fillRect/>
                </a:stretch>
              </p:blipFill>
              <p:spPr>
                <a:xfrm>
                  <a:off x="624905" y="1093225"/>
                  <a:ext cx="9100689" cy="5368925"/>
                </a:xfrm>
                <a:prstGeom prst="rect">
                  <a:avLst/>
                </a:prstGeom>
                <a:ln w="25400">
                  <a:solidFill>
                    <a:schemeClr val="tx1"/>
                  </a:solidFill>
                </a:ln>
              </p:spPr>
            </p:pic>
            <p:sp>
              <p:nvSpPr>
                <p:cNvPr id="10" name="Isosceles Triangle 10">
                  <a:extLst>
                    <a:ext uri="{FF2B5EF4-FFF2-40B4-BE49-F238E27FC236}">
                      <a16:creationId xmlns:a16="http://schemas.microsoft.com/office/drawing/2014/main" id="{A7B1D7B8-DE99-134E-9D27-31A987B5121E}"/>
                    </a:ext>
                  </a:extLst>
                </p:cNvPr>
                <p:cNvSpPr/>
                <p:nvPr/>
              </p:nvSpPr>
              <p:spPr>
                <a:xfrm>
                  <a:off x="7223719" y="5471539"/>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11" name="Isosceles Triangle 12">
                  <a:extLst>
                    <a:ext uri="{FF2B5EF4-FFF2-40B4-BE49-F238E27FC236}">
                      <a16:creationId xmlns:a16="http://schemas.microsoft.com/office/drawing/2014/main" id="{581374A7-C778-354F-8E6E-2F0E688CCCAA}"/>
                    </a:ext>
                  </a:extLst>
                </p:cNvPr>
                <p:cNvSpPr/>
                <p:nvPr/>
              </p:nvSpPr>
              <p:spPr>
                <a:xfrm>
                  <a:off x="7676038" y="2854395"/>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12" name="Isosceles Triangle 14">
                  <a:extLst>
                    <a:ext uri="{FF2B5EF4-FFF2-40B4-BE49-F238E27FC236}">
                      <a16:creationId xmlns:a16="http://schemas.microsoft.com/office/drawing/2014/main" id="{41596CD8-8978-BA44-BEDE-2C64481E0EEF}"/>
                    </a:ext>
                  </a:extLst>
                </p:cNvPr>
                <p:cNvSpPr/>
                <p:nvPr/>
              </p:nvSpPr>
              <p:spPr>
                <a:xfrm>
                  <a:off x="7922865" y="3507489"/>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13" name="Isosceles Triangle 16">
                  <a:extLst>
                    <a:ext uri="{FF2B5EF4-FFF2-40B4-BE49-F238E27FC236}">
                      <a16:creationId xmlns:a16="http://schemas.microsoft.com/office/drawing/2014/main" id="{59B166A2-9477-5747-B98B-912A724F8A74}"/>
                    </a:ext>
                  </a:extLst>
                </p:cNvPr>
                <p:cNvSpPr/>
                <p:nvPr/>
              </p:nvSpPr>
              <p:spPr>
                <a:xfrm>
                  <a:off x="8075265" y="3237290"/>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14" name="Isosceles Triangle 18">
                  <a:extLst>
                    <a:ext uri="{FF2B5EF4-FFF2-40B4-BE49-F238E27FC236}">
                      <a16:creationId xmlns:a16="http://schemas.microsoft.com/office/drawing/2014/main" id="{D68F0BE3-E7B3-B645-9878-35C9176FA7F3}"/>
                    </a:ext>
                  </a:extLst>
                </p:cNvPr>
                <p:cNvSpPr/>
                <p:nvPr/>
              </p:nvSpPr>
              <p:spPr>
                <a:xfrm>
                  <a:off x="8530084" y="3133000"/>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15" name="Isosceles Triangle 20">
                  <a:extLst>
                    <a:ext uri="{FF2B5EF4-FFF2-40B4-BE49-F238E27FC236}">
                      <a16:creationId xmlns:a16="http://schemas.microsoft.com/office/drawing/2014/main" id="{7FAA397E-02D8-CB41-8C45-2BDEF410DDDA}"/>
                    </a:ext>
                  </a:extLst>
                </p:cNvPr>
                <p:cNvSpPr/>
                <p:nvPr/>
              </p:nvSpPr>
              <p:spPr>
                <a:xfrm>
                  <a:off x="7644167" y="3700860"/>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16" name="Isosceles Triangle 21">
                  <a:extLst>
                    <a:ext uri="{FF2B5EF4-FFF2-40B4-BE49-F238E27FC236}">
                      <a16:creationId xmlns:a16="http://schemas.microsoft.com/office/drawing/2014/main" id="{516911D7-2532-2C4E-BD3C-084BAA399F8F}"/>
                    </a:ext>
                  </a:extLst>
                </p:cNvPr>
                <p:cNvSpPr/>
                <p:nvPr/>
              </p:nvSpPr>
              <p:spPr>
                <a:xfrm>
                  <a:off x="1401246" y="3777688"/>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17" name="Isosceles Triangle 22">
                  <a:extLst>
                    <a:ext uri="{FF2B5EF4-FFF2-40B4-BE49-F238E27FC236}">
                      <a16:creationId xmlns:a16="http://schemas.microsoft.com/office/drawing/2014/main" id="{FDE8B887-DD9D-0A42-B416-2688BE7711F3}"/>
                    </a:ext>
                  </a:extLst>
                </p:cNvPr>
                <p:cNvSpPr/>
                <p:nvPr/>
              </p:nvSpPr>
              <p:spPr>
                <a:xfrm>
                  <a:off x="6913304" y="4589150"/>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18" name="Isosceles Triangle 23">
                  <a:extLst>
                    <a:ext uri="{FF2B5EF4-FFF2-40B4-BE49-F238E27FC236}">
                      <a16:creationId xmlns:a16="http://schemas.microsoft.com/office/drawing/2014/main" id="{D05C6FB0-C373-BC48-811D-C6EBC4341D9E}"/>
                    </a:ext>
                  </a:extLst>
                </p:cNvPr>
                <p:cNvSpPr/>
                <p:nvPr/>
              </p:nvSpPr>
              <p:spPr>
                <a:xfrm>
                  <a:off x="5094178" y="5255380"/>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19" name="Isosceles Triangle 24">
                  <a:extLst>
                    <a:ext uri="{FF2B5EF4-FFF2-40B4-BE49-F238E27FC236}">
                      <a16:creationId xmlns:a16="http://schemas.microsoft.com/office/drawing/2014/main" id="{EC1FF1BE-721E-F54D-97D1-E9A80F773CBF}"/>
                    </a:ext>
                  </a:extLst>
                </p:cNvPr>
                <p:cNvSpPr/>
                <p:nvPr/>
              </p:nvSpPr>
              <p:spPr>
                <a:xfrm>
                  <a:off x="1837645" y="4345971"/>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20" name="Isosceles Triangle 25">
                  <a:extLst>
                    <a:ext uri="{FF2B5EF4-FFF2-40B4-BE49-F238E27FC236}">
                      <a16:creationId xmlns:a16="http://schemas.microsoft.com/office/drawing/2014/main" id="{EC15E666-4D3F-2A4B-8706-4F3169182B4D}"/>
                    </a:ext>
                  </a:extLst>
                </p:cNvPr>
                <p:cNvSpPr/>
                <p:nvPr/>
              </p:nvSpPr>
              <p:spPr>
                <a:xfrm>
                  <a:off x="6182294" y="3133000"/>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21" name="Isosceles Triangle 26">
                  <a:extLst>
                    <a:ext uri="{FF2B5EF4-FFF2-40B4-BE49-F238E27FC236}">
                      <a16:creationId xmlns:a16="http://schemas.microsoft.com/office/drawing/2014/main" id="{DE209FC9-AD28-6B4D-A5CB-A9FE70AA4BED}"/>
                    </a:ext>
                  </a:extLst>
                </p:cNvPr>
                <p:cNvSpPr/>
                <p:nvPr/>
              </p:nvSpPr>
              <p:spPr>
                <a:xfrm>
                  <a:off x="1503914" y="1995236"/>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22" name="Isosceles Triangle 27">
                  <a:extLst>
                    <a:ext uri="{FF2B5EF4-FFF2-40B4-BE49-F238E27FC236}">
                      <a16:creationId xmlns:a16="http://schemas.microsoft.com/office/drawing/2014/main" id="{AAB2B780-1CD6-2640-BB5B-A39CCA4626AB}"/>
                    </a:ext>
                  </a:extLst>
                </p:cNvPr>
                <p:cNvSpPr/>
                <p:nvPr/>
              </p:nvSpPr>
              <p:spPr>
                <a:xfrm>
                  <a:off x="1524214" y="4017941"/>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23" name="Isosceles Triangle 28">
                  <a:extLst>
                    <a:ext uri="{FF2B5EF4-FFF2-40B4-BE49-F238E27FC236}">
                      <a16:creationId xmlns:a16="http://schemas.microsoft.com/office/drawing/2014/main" id="{F6CF8869-5559-884F-B038-20EBE9544F89}"/>
                    </a:ext>
                  </a:extLst>
                </p:cNvPr>
                <p:cNvSpPr/>
                <p:nvPr/>
              </p:nvSpPr>
              <p:spPr>
                <a:xfrm>
                  <a:off x="1367498" y="2444855"/>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24" name="Isosceles Triangle 29">
                  <a:extLst>
                    <a:ext uri="{FF2B5EF4-FFF2-40B4-BE49-F238E27FC236}">
                      <a16:creationId xmlns:a16="http://schemas.microsoft.com/office/drawing/2014/main" id="{229240E0-005D-1B40-B1B3-53AC16E1519D}"/>
                    </a:ext>
                  </a:extLst>
                </p:cNvPr>
                <p:cNvSpPr/>
                <p:nvPr/>
              </p:nvSpPr>
              <p:spPr>
                <a:xfrm>
                  <a:off x="6910288" y="3642588"/>
                  <a:ext cx="313431" cy="27019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sp>
            <p:nvSpPr>
              <p:cNvPr id="7" name="Isosceles Triangle 32">
                <a:extLst>
                  <a:ext uri="{FF2B5EF4-FFF2-40B4-BE49-F238E27FC236}">
                    <a16:creationId xmlns:a16="http://schemas.microsoft.com/office/drawing/2014/main" id="{C53D901F-AEB6-3D48-8DDC-A7DEC1344482}"/>
                  </a:ext>
                </a:extLst>
              </p:cNvPr>
              <p:cNvSpPr/>
              <p:nvPr/>
            </p:nvSpPr>
            <p:spPr>
              <a:xfrm>
                <a:off x="6579108" y="3310069"/>
                <a:ext cx="281693" cy="24283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8" name="Isosceles Triangle 33">
                <a:extLst>
                  <a:ext uri="{FF2B5EF4-FFF2-40B4-BE49-F238E27FC236}">
                    <a16:creationId xmlns:a16="http://schemas.microsoft.com/office/drawing/2014/main" id="{2D97783E-1702-1240-9039-B94A16C7F4A7}"/>
                  </a:ext>
                </a:extLst>
              </p:cNvPr>
              <p:cNvSpPr/>
              <p:nvPr/>
            </p:nvSpPr>
            <p:spPr>
              <a:xfrm>
                <a:off x="3023108" y="3074150"/>
                <a:ext cx="281693" cy="242839"/>
              </a:xfrm>
              <a:prstGeom prst="triangle">
                <a:avLst/>
              </a:prstGeom>
              <a:solidFill>
                <a:schemeClr val="tx1"/>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pic>
          <p:nvPicPr>
            <p:cNvPr id="25" name="Picture 24" descr="Map&#10;&#10;Description automatically generated">
              <a:extLst>
                <a:ext uri="{FF2B5EF4-FFF2-40B4-BE49-F238E27FC236}">
                  <a16:creationId xmlns:a16="http://schemas.microsoft.com/office/drawing/2014/main" id="{1BE7EAE0-8BE1-5E5E-20B2-86B53FB18E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06400" y="2954026"/>
              <a:ext cx="1560287" cy="1100087"/>
            </a:xfrm>
            <a:prstGeom prst="rect">
              <a:avLst/>
            </a:prstGeom>
            <a:ln w="25400">
              <a:solidFill>
                <a:schemeClr val="tx1"/>
              </a:solidFill>
            </a:ln>
          </p:spPr>
        </p:pic>
        <p:sp>
          <p:nvSpPr>
            <p:cNvPr id="26" name="Isosceles Triangle 10">
              <a:extLst>
                <a:ext uri="{FF2B5EF4-FFF2-40B4-BE49-F238E27FC236}">
                  <a16:creationId xmlns:a16="http://schemas.microsoft.com/office/drawing/2014/main" id="{26916B3F-55E8-D52E-15A6-ADC733393270}"/>
                </a:ext>
              </a:extLst>
            </p:cNvPr>
            <p:cNvSpPr/>
            <p:nvPr/>
          </p:nvSpPr>
          <p:spPr>
            <a:xfrm>
              <a:off x="10467058" y="3480970"/>
              <a:ext cx="84687" cy="63522"/>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pic>
          <p:nvPicPr>
            <p:cNvPr id="28" name="Picture 27" descr="Map&#10;&#10;Description automatically generated">
              <a:extLst>
                <a:ext uri="{FF2B5EF4-FFF2-40B4-BE49-F238E27FC236}">
                  <a16:creationId xmlns:a16="http://schemas.microsoft.com/office/drawing/2014/main" id="{46762170-3772-96F3-4B78-717CD9BC52D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6233" y="3125599"/>
              <a:ext cx="1172126" cy="940350"/>
            </a:xfrm>
            <a:prstGeom prst="rect">
              <a:avLst/>
            </a:prstGeom>
            <a:ln w="25400">
              <a:solidFill>
                <a:schemeClr val="tx1"/>
              </a:solidFill>
            </a:ln>
          </p:spPr>
        </p:pic>
        <p:sp>
          <p:nvSpPr>
            <p:cNvPr id="29" name="Isosceles Triangle 10">
              <a:extLst>
                <a:ext uri="{FF2B5EF4-FFF2-40B4-BE49-F238E27FC236}">
                  <a16:creationId xmlns:a16="http://schemas.microsoft.com/office/drawing/2014/main" id="{CB730076-0E2B-BFEE-8163-4E02B68EE35D}"/>
                </a:ext>
              </a:extLst>
            </p:cNvPr>
            <p:cNvSpPr/>
            <p:nvPr/>
          </p:nvSpPr>
          <p:spPr>
            <a:xfrm>
              <a:off x="8100472" y="3640304"/>
              <a:ext cx="84687" cy="63522"/>
            </a:xfrm>
            <a:prstGeom prst="triangl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sp>
        <p:nvSpPr>
          <p:cNvPr id="3" name="Slide Number Placeholder 2"/>
          <p:cNvSpPr>
            <a:spLocks noGrp="1"/>
          </p:cNvSpPr>
          <p:nvPr>
            <p:ph type="sldNum" sz="quarter" idx="12"/>
          </p:nvPr>
        </p:nvSpPr>
        <p:spPr/>
        <p:txBody>
          <a:bodyPr/>
          <a:lstStyle/>
          <a:p>
            <a:pPr defTabSz="685800"/>
            <a:fld id="{0419370C-8A98-461A-8927-407E76165674}" type="slidenum">
              <a:rPr lang="en-US" sz="1350">
                <a:solidFill>
                  <a:prstClr val="black"/>
                </a:solidFill>
                <a:latin typeface="Calibri" panose="020F0502020204030204"/>
              </a:rPr>
              <a:pPr defTabSz="685800"/>
              <a:t>6</a:t>
            </a:fld>
            <a:endParaRPr lang="en-US" sz="1350">
              <a:solidFill>
                <a:prstClr val="black"/>
              </a:solidFill>
              <a:latin typeface="Calibri" panose="020F0502020204030204"/>
            </a:endParaRPr>
          </a:p>
        </p:txBody>
      </p:sp>
      <p:pic>
        <p:nvPicPr>
          <p:cNvPr id="44" name="Picture 43" descr="C:\andres\2018\Projects\Astrobee\Publications\2018\IAC2018\photos\gSDevLifeCycle.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336580" y="4011461"/>
            <a:ext cx="2020712" cy="1859912"/>
          </a:xfrm>
          <a:prstGeom prst="rect">
            <a:avLst/>
          </a:prstGeom>
          <a:noFill/>
          <a:ln>
            <a:noFill/>
          </a:ln>
        </p:spPr>
      </p:pic>
      <p:sp>
        <p:nvSpPr>
          <p:cNvPr id="4" name="Content Placeholder 3">
            <a:extLst>
              <a:ext uri="{FF2B5EF4-FFF2-40B4-BE49-F238E27FC236}">
                <a16:creationId xmlns:a16="http://schemas.microsoft.com/office/drawing/2014/main" id="{CA6AC54D-29E8-734F-B931-76AF46D7AFDF}"/>
              </a:ext>
            </a:extLst>
          </p:cNvPr>
          <p:cNvSpPr txBox="1">
            <a:spLocks/>
          </p:cNvSpPr>
          <p:nvPr/>
        </p:nvSpPr>
        <p:spPr>
          <a:xfrm>
            <a:off x="2378529" y="1796782"/>
            <a:ext cx="5061884" cy="4296515"/>
          </a:xfrm>
          <a:prstGeom prst="rect">
            <a:avLst/>
          </a:prstGeom>
        </p:spPr>
        <p:txBody>
          <a:bodyPr vert="horz" lIns="68580" tIns="34290" rIns="68580" bIns="34290" rtlCol="0" anchor="t">
            <a:noAutofit/>
          </a:bodyPr>
          <a:lstStyle>
            <a:lvl1pPr marL="171450" indent="-171450" algn="l" defTabSz="685800" rtl="0" eaLnBrk="1" latinLnBrk="0" hangingPunct="1">
              <a:lnSpc>
                <a:spcPct val="90000"/>
              </a:lnSpc>
              <a:spcBef>
                <a:spcPts val="750"/>
              </a:spcBef>
              <a:buFont typeface="Arial"/>
              <a:buChar char="•"/>
              <a:defRPr sz="32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2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20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r>
              <a:rPr lang="en-US" sz="1600" dirty="0"/>
              <a:t>Payloads in ISS Integration or Operational</a:t>
            </a:r>
          </a:p>
          <a:p>
            <a:pPr lvl="1"/>
            <a:r>
              <a:rPr lang="en-US" sz="1400" dirty="0" err="1"/>
              <a:t>Astrobatics</a:t>
            </a:r>
            <a:r>
              <a:rPr lang="en-US" sz="1400" dirty="0"/>
              <a:t> (NASA-DoD/Naval Postgraduate School)</a:t>
            </a:r>
            <a:endParaRPr lang="en-US" sz="1400" dirty="0">
              <a:cs typeface="Calibri"/>
            </a:endParaRPr>
          </a:p>
          <a:p>
            <a:pPr lvl="1"/>
            <a:r>
              <a:rPr lang="en-US" sz="1400" dirty="0">
                <a:ea typeface="+mn-lt"/>
                <a:cs typeface="+mn-lt"/>
              </a:rPr>
              <a:t>CLINGERS</a:t>
            </a:r>
            <a:r>
              <a:rPr lang="en-US" sz="1400" dirty="0"/>
              <a:t> (ISS NL/JPL-USC)</a:t>
            </a:r>
            <a:endParaRPr lang="en-US" sz="1400" dirty="0">
              <a:cs typeface="Calibri"/>
            </a:endParaRPr>
          </a:p>
          <a:p>
            <a:pPr lvl="1"/>
            <a:r>
              <a:rPr lang="en-US" sz="1400" dirty="0"/>
              <a:t>Gecko (NASA STMD/Stanford)</a:t>
            </a:r>
          </a:p>
          <a:p>
            <a:pPr lvl="1"/>
            <a:r>
              <a:rPr lang="en-US" sz="1400" dirty="0"/>
              <a:t>ISAAC (NASA STMD-GCD/ARC)</a:t>
            </a:r>
          </a:p>
          <a:p>
            <a:pPr lvl="1"/>
            <a:r>
              <a:rPr lang="en-US" sz="1400" dirty="0"/>
              <a:t>Multi-Resolution Scanner (MRS) (ISS NL/CSIRO)</a:t>
            </a:r>
          </a:p>
          <a:p>
            <a:pPr lvl="1"/>
            <a:r>
              <a:rPr lang="en-US" sz="1400" dirty="0"/>
              <a:t>JAXA Kibo-RPC (JAXA)</a:t>
            </a:r>
          </a:p>
          <a:p>
            <a:pPr lvl="1"/>
            <a:r>
              <a:rPr lang="en-US" sz="1400" dirty="0"/>
              <a:t>RFID Recon (NASA AES/REALM-2)</a:t>
            </a:r>
          </a:p>
          <a:p>
            <a:pPr lvl="1"/>
            <a:r>
              <a:rPr lang="en-US" sz="1400" dirty="0"/>
              <a:t>SOARS (ISS NL/Zero-g Horizons)</a:t>
            </a:r>
          </a:p>
          <a:p>
            <a:pPr lvl="1"/>
            <a:r>
              <a:rPr lang="en-US" sz="1400" dirty="0"/>
              <a:t>Zero Robotics (ISS NL/MIT)</a:t>
            </a:r>
          </a:p>
          <a:p>
            <a:r>
              <a:rPr lang="en-US" sz="1600" dirty="0"/>
              <a:t>Completed Investigations:</a:t>
            </a:r>
          </a:p>
          <a:p>
            <a:pPr lvl="1"/>
            <a:r>
              <a:rPr lang="en-US" sz="1400" dirty="0" err="1"/>
              <a:t>Astroporter</a:t>
            </a:r>
            <a:r>
              <a:rPr lang="en-US" sz="1400" dirty="0"/>
              <a:t> (NASA-STMD/Tethers Unlimited)</a:t>
            </a:r>
          </a:p>
          <a:p>
            <a:pPr lvl="1"/>
            <a:r>
              <a:rPr lang="en-US" sz="1400" dirty="0"/>
              <a:t>REGGAE (ISS NL/</a:t>
            </a:r>
            <a:r>
              <a:rPr lang="en-US" sz="1400" dirty="0" err="1"/>
              <a:t>NanoRacks</a:t>
            </a:r>
            <a:r>
              <a:rPr lang="en-US" sz="1400" dirty="0"/>
              <a:t>-Braunschweig)</a:t>
            </a:r>
          </a:p>
          <a:p>
            <a:pPr lvl="1"/>
            <a:r>
              <a:rPr lang="en-US" sz="1400" dirty="0"/>
              <a:t>ROAM (ISS NL/MIT-DLR)</a:t>
            </a:r>
          </a:p>
          <a:p>
            <a:pPr lvl="1"/>
            <a:r>
              <a:rPr lang="en-US" sz="1400" dirty="0" err="1"/>
              <a:t>ReSWARM</a:t>
            </a:r>
            <a:r>
              <a:rPr lang="en-US" sz="1400" dirty="0"/>
              <a:t> (ISS NL/MIT)</a:t>
            </a:r>
          </a:p>
          <a:p>
            <a:pPr lvl="1"/>
            <a:r>
              <a:rPr lang="en-US" sz="1400" dirty="0"/>
              <a:t>SVGS (NASA STMD/FIT)</a:t>
            </a:r>
          </a:p>
          <a:p>
            <a:pPr lvl="1"/>
            <a:r>
              <a:rPr lang="en-US" sz="1400" dirty="0" err="1">
                <a:ea typeface="+mn-lt"/>
                <a:cs typeface="+mn-lt"/>
              </a:rPr>
              <a:t>SoundSee</a:t>
            </a:r>
            <a:r>
              <a:rPr lang="en-US" sz="1400" dirty="0">
                <a:ea typeface="+mn-lt"/>
                <a:cs typeface="+mn-lt"/>
              </a:rPr>
              <a:t> (ISS NL/Astrobotic-Bosch)</a:t>
            </a:r>
            <a:endParaRPr lang="en-US" sz="1400" dirty="0"/>
          </a:p>
        </p:txBody>
      </p:sp>
    </p:spTree>
    <p:extLst>
      <p:ext uri="{BB962C8B-B14F-4D97-AF65-F5344CB8AC3E}">
        <p14:creationId xmlns:p14="http://schemas.microsoft.com/office/powerpoint/2010/main" val="1684573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Backup</a:t>
            </a:r>
          </a:p>
        </p:txBody>
      </p:sp>
      <p:sp>
        <p:nvSpPr>
          <p:cNvPr id="5" name="Text Placeholder 4"/>
          <p:cNvSpPr>
            <a:spLocks noGrp="1"/>
          </p:cNvSpPr>
          <p:nvPr>
            <p:ph type="body" idx="1"/>
          </p:nvPr>
        </p:nvSpPr>
        <p:spPr/>
        <p:txBody>
          <a:bodyPr/>
          <a:lstStyle/>
          <a:p>
            <a:r>
              <a:rPr lang="en-US" dirty="0"/>
              <a:t>Astrobee Facility PIA Users </a:t>
            </a:r>
          </a:p>
        </p:txBody>
      </p:sp>
    </p:spTree>
    <p:extLst>
      <p:ext uri="{BB962C8B-B14F-4D97-AF65-F5344CB8AC3E}">
        <p14:creationId xmlns:p14="http://schemas.microsoft.com/office/powerpoint/2010/main" val="2709076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81200" y="274638"/>
            <a:ext cx="8229600" cy="670086"/>
          </a:xfrm>
        </p:spPr>
        <p:txBody>
          <a:bodyPr/>
          <a:lstStyle/>
          <a:p>
            <a:r>
              <a:rPr lang="en-US" sz="2000" dirty="0"/>
              <a:t>Astrobee Facility PIA User List </a:t>
            </a:r>
            <a:br>
              <a:rPr lang="en-US" sz="2000" dirty="0"/>
            </a:br>
            <a:r>
              <a:rPr lang="en-US" sz="2000" dirty="0"/>
              <a:t>(See Embedded File)</a:t>
            </a:r>
          </a:p>
        </p:txBody>
      </p:sp>
      <p:graphicFrame>
        <p:nvGraphicFramePr>
          <p:cNvPr id="10" name="Content Placeholder 9">
            <a:extLst>
              <a:ext uri="{FF2B5EF4-FFF2-40B4-BE49-F238E27FC236}">
                <a16:creationId xmlns:a16="http://schemas.microsoft.com/office/drawing/2014/main" id="{73674D8F-588E-49A1-A370-03C9DA7DE777}"/>
              </a:ext>
            </a:extLst>
          </p:cNvPr>
          <p:cNvGraphicFramePr>
            <a:graphicFrameLocks noGrp="1" noChangeAspect="1"/>
          </p:cNvGraphicFramePr>
          <p:nvPr>
            <p:ph idx="1"/>
          </p:nvPr>
        </p:nvGraphicFramePr>
        <p:xfrm>
          <a:off x="3338514" y="1600201"/>
          <a:ext cx="5514975" cy="4525963"/>
        </p:xfrm>
        <a:graphic>
          <a:graphicData uri="http://schemas.openxmlformats.org/presentationml/2006/ole">
            <mc:AlternateContent xmlns:mc="http://schemas.openxmlformats.org/markup-compatibility/2006">
              <mc:Choice xmlns:v="urn:schemas-microsoft-com:vml" Requires="v">
                <p:oleObj spid="_x0000_s1026" name="Worksheet" r:id="rId3" imgW="14506543" imgH="11906284" progId="Excel.Sheet.12">
                  <p:embed/>
                </p:oleObj>
              </mc:Choice>
              <mc:Fallback>
                <p:oleObj name="Worksheet" r:id="rId3" imgW="14506543" imgH="11906284" progId="Excel.Sheet.12">
                  <p:embed/>
                  <p:pic>
                    <p:nvPicPr>
                      <p:cNvPr id="10" name="Content Placeholder 9">
                        <a:extLst>
                          <a:ext uri="{FF2B5EF4-FFF2-40B4-BE49-F238E27FC236}">
                            <a16:creationId xmlns:a16="http://schemas.microsoft.com/office/drawing/2014/main" id="{73674D8F-588E-49A1-A370-03C9DA7DE777}"/>
                          </a:ext>
                        </a:extLst>
                      </p:cNvPr>
                      <p:cNvPicPr/>
                      <p:nvPr/>
                    </p:nvPicPr>
                    <p:blipFill>
                      <a:blip r:embed="rId4"/>
                      <a:stretch>
                        <a:fillRect/>
                      </a:stretch>
                    </p:blipFill>
                    <p:spPr>
                      <a:xfrm>
                        <a:off x="3338514" y="1600201"/>
                        <a:ext cx="5514975" cy="4525963"/>
                      </a:xfrm>
                      <a:prstGeom prst="rect">
                        <a:avLst/>
                      </a:prstGeom>
                    </p:spPr>
                  </p:pic>
                </p:oleObj>
              </mc:Fallback>
            </mc:AlternateContent>
          </a:graphicData>
        </a:graphic>
      </p:graphicFrame>
    </p:spTree>
    <p:extLst>
      <p:ext uri="{BB962C8B-B14F-4D97-AF65-F5344CB8AC3E}">
        <p14:creationId xmlns:p14="http://schemas.microsoft.com/office/powerpoint/2010/main" val="27394324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7005d458-45be-48ae-8140-d43da96dd17b}" enabled="0" method="" siteId="{7005d458-45be-48ae-8140-d43da96dd17b}" removed="1"/>
</clbl:labelList>
</file>

<file path=docProps/app.xml><?xml version="1.0" encoding="utf-8"?>
<Properties xmlns="http://schemas.openxmlformats.org/officeDocument/2006/extended-properties" xmlns:vt="http://schemas.openxmlformats.org/officeDocument/2006/docPropsVTypes">
  <TotalTime>1644</TotalTime>
  <Words>484</Words>
  <Application>Microsoft Office PowerPoint</Application>
  <PresentationFormat>Widescreen</PresentationFormat>
  <Paragraphs>57</Paragraphs>
  <Slides>8</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5" baseType="lpstr">
      <vt:lpstr>Arial</vt:lpstr>
      <vt:lpstr>Arial Black</vt:lpstr>
      <vt:lpstr>Calibri</vt:lpstr>
      <vt:lpstr>Calibri Light</vt:lpstr>
      <vt:lpstr>Times New Roman</vt:lpstr>
      <vt:lpstr>Office Theme</vt:lpstr>
      <vt:lpstr>Microsoft Excel Worksheet</vt:lpstr>
      <vt:lpstr>PowerPoint Presentation</vt:lpstr>
      <vt:lpstr>PowerPoint Presentation</vt:lpstr>
      <vt:lpstr>ISS Astrobee Integration Overview</vt:lpstr>
      <vt:lpstr>PowerPoint Presentation</vt:lpstr>
      <vt:lpstr>Process to place payloads onto  the Astrobee Facility PIA User List</vt:lpstr>
      <vt:lpstr>Astrobee Guest Scientists </vt:lpstr>
      <vt:lpstr>Backup</vt:lpstr>
      <vt:lpstr>Astrobee Facility PIA User List  (See Embedded File)</vt:lpstr>
    </vt:vector>
  </TitlesOfParts>
  <Company>HPES ACES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Sutton, Julie L. (JSC-OP)[BARRIOS TECHNOLOGY LTD]</dc:creator>
  <cp:lastModifiedBy>Orosco, Henry Y. (JSC-OZ311)</cp:lastModifiedBy>
  <cp:revision>98</cp:revision>
  <dcterms:created xsi:type="dcterms:W3CDTF">2018-04-23T16:41:30Z</dcterms:created>
  <dcterms:modified xsi:type="dcterms:W3CDTF">2023-06-01T03:39:59Z</dcterms:modified>
</cp:coreProperties>
</file>